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2" d="100"/>
          <a:sy n="122" d="100"/>
        </p:scale>
        <p:origin x="-14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9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5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1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6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0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A755C-69DF-417E-A23E-72EBB459652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7B27-DC5C-415B-865F-2E810A34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273" y="1672557"/>
            <a:ext cx="10837026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Влияние лимитов УСН на рост и индексацию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заработных плат работников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сектора малого и среднего бизнеса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легкой промышленности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развитие отрасли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273" y="4827490"/>
            <a:ext cx="9144000" cy="48782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Необходимые меры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развития предприятий легкой промышленности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10</a:t>
            </a:fld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42850" y="577708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Оплата труда на 1 кг продукции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3" y="0"/>
            <a:ext cx="6204857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75" y="1726005"/>
            <a:ext cx="1042576" cy="1228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38" y="1807103"/>
            <a:ext cx="1928696" cy="1066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0847" y="5227969"/>
            <a:ext cx="255678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dirty="0"/>
              <a:t>Оплата труда, </a:t>
            </a:r>
            <a:r>
              <a:rPr lang="ru-RU" sz="1600" dirty="0" err="1"/>
              <a:t>руб</a:t>
            </a:r>
            <a:r>
              <a:rPr lang="ru-RU" sz="1600" dirty="0"/>
              <a:t>/кг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66678" y="4194580"/>
            <a:ext cx="286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179C2"/>
                </a:solidFill>
                <a:latin typeface="Impact" panose="020B0806030902050204" pitchFamily="34" charset="0"/>
              </a:rPr>
              <a:t>479,2	           </a:t>
            </a:r>
            <a:r>
              <a:rPr lang="ru-RU" sz="2800" dirty="0">
                <a:latin typeface="Impact" panose="020B0806030902050204" pitchFamily="34" charset="0"/>
              </a:rPr>
              <a:t>128,2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33113" y="5576225"/>
            <a:ext cx="3062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179C2"/>
                </a:solidFill>
                <a:latin typeface="Impact" panose="020B0806030902050204" pitchFamily="34" charset="0"/>
              </a:rPr>
              <a:t>2,2	      </a:t>
            </a:r>
            <a:r>
              <a:rPr lang="ru-RU" sz="2800" dirty="0">
                <a:latin typeface="Impact" panose="020B0806030902050204" pitchFamily="34" charset="0"/>
              </a:rPr>
              <a:t>2900-5700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0846" y="3744025"/>
            <a:ext cx="4970451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dirty="0"/>
              <a:t>Численность персонала, </a:t>
            </a:r>
            <a:r>
              <a:rPr lang="ru-RU" sz="1600" dirty="0" err="1"/>
              <a:t>тыс.человек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1141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5895" y="1511560"/>
            <a:ext cx="107900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В отрасли легкой промышленности велика доля затрат на заработную плату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. При том что в абсолютных величинах ЗП невелика.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>В последнее время расходы выросли еще на 4-6% в связи с введением маркировки.</a:t>
            </a:r>
          </a:p>
          <a:p>
            <a:endParaRPr lang="ru-RU" dirty="0">
              <a:solidFill>
                <a:srgbClr val="000000"/>
              </a:solidFill>
              <a:latin typeface="Roboto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Так же у малых предприятий отрасли легкой промышленности затраты на оплату труда в 3-4 раза больше, чем у крупных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сетевых игроков 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рынка.</a:t>
            </a:r>
          </a:p>
          <a:p>
            <a:endParaRPr lang="ru-RU" dirty="0">
              <a:solidFill>
                <a:srgbClr val="000000"/>
              </a:solidFill>
              <a:latin typeface="Roboto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И как это не парадоксально, чтобы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люди шли работать в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отрасль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, заработную плату надо увеличивать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. На 15-20%. </a:t>
            </a:r>
            <a:endParaRPr lang="ru-RU" dirty="0">
              <a:solidFill>
                <a:srgbClr val="000000"/>
              </a:solidFill>
              <a:latin typeface="Roboto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Это возможно только пр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и укрупнении предприятий. Тогда удельно на штуку или кг продукции  расходы будут уменьшаться.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Это видно из статистики. У крупных компаний 250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Roboto"/>
              </a:rPr>
              <a:t>руб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 на изделие 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У предприятий малого бизнеса от 1000 руб.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98222" y="661683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Оплата труда</a:t>
            </a:r>
          </a:p>
        </p:txBody>
      </p:sp>
    </p:spTree>
    <p:extLst>
      <p:ext uri="{BB962C8B-B14F-4D97-AF65-F5344CB8AC3E}">
        <p14:creationId xmlns:p14="http://schemas.microsoft.com/office/powerpoint/2010/main" val="133868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29054" y="3701860"/>
            <a:ext cx="74090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Для предприятий (из отрасли легкой промышленности), у которых производство на территории РФ с численностью персонала от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75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человек, работающих более 5 лет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и работающих на УСН- увеличить лимит по УСН до 850 млн рублей. 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Предложение – установить Пороговое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значение: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Для предприятий легкой промышленности на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УСН -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850 млн.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рублей. И лимит по численности до 250 человек.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для предприятий на ОСНО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– до 2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мрлд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. рублей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освободить от уплаты НДС. В отрасли 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установить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 НДС 10% для производственных предприятий работающих более 5 лет. Или для всех предприятий производящих товары легкой промышленности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99642" y="549716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Лимиты оборотов при УСН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54" y="1229011"/>
            <a:ext cx="7295345" cy="24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0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22" y="2788402"/>
            <a:ext cx="4321233" cy="2881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4590" y="1040649"/>
            <a:ext cx="8041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8015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831486" y="615030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Содержание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5038" y="1773868"/>
            <a:ext cx="86512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Структура отраслей легкой промышленности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Доля импорта продукции легкой промышленности (2019г.)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Оборот розничной торговли товарами и услугами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Ключевые показатели по одежде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Рейтинг импортеров одежды в штуках и деньгах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Оплата труда на 1 кг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Лимиты оборотов при УНС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фактор сдерживания роста предприятий ЛП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44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480"/>
          <a:stretch/>
        </p:blipFill>
        <p:spPr>
          <a:xfrm>
            <a:off x="2424489" y="1422584"/>
            <a:ext cx="6749552" cy="485844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42850" y="577708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Структура отраслей легкой промышленности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2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6383"/>
          <a:stretch/>
        </p:blipFill>
        <p:spPr>
          <a:xfrm>
            <a:off x="135799" y="1834829"/>
            <a:ext cx="7762875" cy="3372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r="11161" b="6812"/>
          <a:stretch/>
        </p:blipFill>
        <p:spPr>
          <a:xfrm>
            <a:off x="8404166" y="0"/>
            <a:ext cx="3796543" cy="6871063"/>
          </a:xfrm>
          <a:prstGeom prst="rect">
            <a:avLst/>
          </a:prstGeom>
          <a:effectLst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42850" y="577708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Доля импорта продукции легкой промышленности (2019г.)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8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928"/>
          <a:stretch/>
        </p:blipFill>
        <p:spPr>
          <a:xfrm>
            <a:off x="1851772" y="2042699"/>
            <a:ext cx="6744381" cy="20761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56" y="1684666"/>
            <a:ext cx="5238750" cy="219075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21144" y="539596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Оборот розничной торговли товарами и услугами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1772" y="5052773"/>
            <a:ext cx="8651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Оборот непродовольственных товаров в 2022 году 17,9 трлн </a:t>
            </a:r>
            <a:r>
              <a:rPr lang="ru-RU" dirty="0" err="1"/>
              <a:t>руб</a:t>
            </a:r>
            <a:r>
              <a:rPr lang="ru-RU" dirty="0"/>
              <a:t>, </a:t>
            </a:r>
          </a:p>
          <a:p>
            <a:r>
              <a:rPr lang="ru-RU" b="1" dirty="0"/>
              <a:t>из них 2 трлн рублей – одежда и обувь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882" b="28329"/>
          <a:stretch/>
        </p:blipFill>
        <p:spPr>
          <a:xfrm>
            <a:off x="2575519" y="1510937"/>
            <a:ext cx="6191250" cy="687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83" y="1257911"/>
            <a:ext cx="3486150" cy="219075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518369" y="620506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Ключевые показатели по одежде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14422"/>
          <a:stretch/>
        </p:blipFill>
        <p:spPr>
          <a:xfrm>
            <a:off x="2575519" y="2782030"/>
            <a:ext cx="6200775" cy="1141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983" y="2544456"/>
            <a:ext cx="5267325" cy="171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983" y="4220052"/>
            <a:ext cx="5210175" cy="238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6599" y="4229578"/>
            <a:ext cx="1114425" cy="219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t="2040"/>
          <a:stretch/>
        </p:blipFill>
        <p:spPr>
          <a:xfrm>
            <a:off x="2518369" y="4463142"/>
            <a:ext cx="6305550" cy="2108752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7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42850" y="577708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Ключевые показатели по одежде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r="32589"/>
          <a:stretch/>
        </p:blipFill>
        <p:spPr>
          <a:xfrm>
            <a:off x="8395063" y="0"/>
            <a:ext cx="3788232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17854" b="16664"/>
          <a:stretch/>
        </p:blipFill>
        <p:spPr>
          <a:xfrm>
            <a:off x="564454" y="1271450"/>
            <a:ext cx="6153150" cy="9231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t="17998"/>
          <a:stretch/>
        </p:blipFill>
        <p:spPr>
          <a:xfrm>
            <a:off x="644432" y="2534194"/>
            <a:ext cx="6143625" cy="11716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t="11787"/>
          <a:stretch/>
        </p:blipFill>
        <p:spPr>
          <a:xfrm>
            <a:off x="568232" y="3910148"/>
            <a:ext cx="6219825" cy="15292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t="20743"/>
          <a:stretch/>
        </p:blipFill>
        <p:spPr>
          <a:xfrm>
            <a:off x="587281" y="5704113"/>
            <a:ext cx="6181725" cy="10115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4816" t="2711" b="79992"/>
          <a:stretch/>
        </p:blipFill>
        <p:spPr>
          <a:xfrm>
            <a:off x="644432" y="1027610"/>
            <a:ext cx="5241500" cy="243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13415" t="2501" b="82260"/>
          <a:stretch/>
        </p:blipFill>
        <p:spPr>
          <a:xfrm>
            <a:off x="644432" y="2291619"/>
            <a:ext cx="5319438" cy="2177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14316" b="86632"/>
          <a:stretch/>
        </p:blipFill>
        <p:spPr>
          <a:xfrm>
            <a:off x="644432" y="3730032"/>
            <a:ext cx="5329372" cy="2317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/>
          <a:srcRect l="14187" b="80043"/>
          <a:stretch/>
        </p:blipFill>
        <p:spPr>
          <a:xfrm>
            <a:off x="669104" y="5417819"/>
            <a:ext cx="5304700" cy="2547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1"/>
          <a:stretch/>
        </p:blipFill>
        <p:spPr>
          <a:xfrm>
            <a:off x="8399796" y="0"/>
            <a:ext cx="3835747" cy="6858000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8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36" b="30495"/>
          <a:stretch/>
        </p:blipFill>
        <p:spPr>
          <a:xfrm>
            <a:off x="558832" y="1515291"/>
            <a:ext cx="4970525" cy="4450079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442850" y="577708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Рейтинг импортеров одежды в штуках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07" t="69225" r="-607" b="-757"/>
          <a:stretch/>
        </p:blipFill>
        <p:spPr>
          <a:xfrm>
            <a:off x="6222668" y="1631613"/>
            <a:ext cx="4854635" cy="2043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282" t="438" b="97284"/>
          <a:stretch/>
        </p:blipFill>
        <p:spPr>
          <a:xfrm>
            <a:off x="619792" y="1278090"/>
            <a:ext cx="4210987" cy="151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851" y="3327767"/>
            <a:ext cx="4874452" cy="266757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9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352" b="28394"/>
          <a:stretch/>
        </p:blipFill>
        <p:spPr>
          <a:xfrm>
            <a:off x="442849" y="1403597"/>
            <a:ext cx="5191597" cy="44921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10" y="3407851"/>
            <a:ext cx="4775560" cy="931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59" y="4393985"/>
            <a:ext cx="4848110" cy="178575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42850" y="577708"/>
            <a:ext cx="10712830" cy="48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Рейтинг импортеров одежды в деньгах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71539"/>
          <a:stretch/>
        </p:blipFill>
        <p:spPr>
          <a:xfrm>
            <a:off x="6087291" y="1395463"/>
            <a:ext cx="4961412" cy="1844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5982" t="-325" b="94722"/>
          <a:stretch/>
        </p:blipFill>
        <p:spPr>
          <a:xfrm>
            <a:off x="560560" y="936997"/>
            <a:ext cx="3806644" cy="331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3563" r="91828" b="94602"/>
          <a:stretch/>
        </p:blipFill>
        <p:spPr>
          <a:xfrm>
            <a:off x="4210447" y="1032227"/>
            <a:ext cx="370261" cy="10859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96D4-69FC-4A7C-9D2A-41EC67B2FE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63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372</Words>
  <Application>Microsoft Office PowerPoint</Application>
  <PresentationFormat>Произвольный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Влияние лимитов УСН на рост и индексацию  заработных плат работников  сектора малого и среднего бизнеса  в легкой промышленности и развитие отрасли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Пользователь Windows</cp:lastModifiedBy>
  <cp:revision>9</cp:revision>
  <dcterms:created xsi:type="dcterms:W3CDTF">2023-12-18T19:23:33Z</dcterms:created>
  <dcterms:modified xsi:type="dcterms:W3CDTF">2023-12-19T08:31:35Z</dcterms:modified>
</cp:coreProperties>
</file>